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77" r:id="rId7"/>
    <p:sldId id="278" r:id="rId8"/>
    <p:sldId id="260" r:id="rId9"/>
    <p:sldId id="261" r:id="rId10"/>
    <p:sldId id="262" r:id="rId11"/>
    <p:sldId id="263" r:id="rId12"/>
    <p:sldId id="273" r:id="rId13"/>
    <p:sldId id="274" r:id="rId14"/>
    <p:sldId id="275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2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4F9E-4465-47AC-83AE-F9C8AF1F2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4A319-A80F-4D21-A947-E118523F4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BA1F-32EE-41EF-B2ED-526D05C1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AABF-599C-461D-9AF1-1784101716B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6CF50-C2FB-4419-945D-036DE0869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E3EAF-6F92-450B-9214-6A824FC1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B33F7-4F69-4772-8F3B-AD064DD67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83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884E-486F-4FC6-8AD4-A51C78BF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35230-2B18-4A59-9D2A-5715DA913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2ED86-FDDB-48F0-80AA-A8EF46AAE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AABF-599C-461D-9AF1-1784101716B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957DF-09B0-44F8-80F0-0A8FF1426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4549F-0306-411A-83AD-42D873A2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B33F7-4F69-4772-8F3B-AD064DD67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00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E7565A-99E7-4E24-9920-2210FD3CEB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6CA671-7E9F-41EE-AD16-9796F201C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A00F2-471B-4C80-BC04-BAE635A30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AABF-599C-461D-9AF1-1784101716B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EEB89-283D-446D-82EC-70917568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D298E-A539-45FC-A489-C312BC20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B33F7-4F69-4772-8F3B-AD064DD67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79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60DA-3FCE-461C-A471-389AB2CD2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4318-761C-4A99-BEBF-55530E8B8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8146A-5FE5-4643-9E43-0BD65D425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AABF-599C-461D-9AF1-1784101716B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73EFE-3015-4EAB-8F90-A95D3C25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C421E-1D46-4E9B-B760-8074A86F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B33F7-4F69-4772-8F3B-AD064DD67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7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BD8CA-4625-4F07-AF3C-D2C821366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297DC-AB6C-4939-9AE6-49A3F3E8C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183B5-BB2C-4175-B965-C76F22EA0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AABF-599C-461D-9AF1-1784101716B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7CDA8-03AE-4AD2-9824-406A69271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C3C54-5074-4DD2-ACFE-85412621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B33F7-4F69-4772-8F3B-AD064DD67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2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0087-EF73-4A18-8BD1-F8DD7D5A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06DA6-1351-4AE5-BF1C-1FAAB75EB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33CBA-F701-484F-9BA7-825C32E66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C4A58-DDA1-4FC5-A788-32372F995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AABF-599C-461D-9AF1-1784101716B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01AD1-B033-405B-AEED-7EB4B050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E874C-8AB8-418D-BA91-A29F1AADD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B33F7-4F69-4772-8F3B-AD064DD67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7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65C0A-D126-419F-9B1A-996059DA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0AA5D-239F-4B64-B7B3-3D169FD23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2035D3-9F27-412F-B4EB-EE448C438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E4F7B-FEA9-4819-AFD3-60CF550E88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2B142-CEE3-4D7B-89FE-1B3506058B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824C41-4BC9-45AE-ABC2-3B24FFE7F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AABF-599C-461D-9AF1-1784101716B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08787F-ADDF-424F-BAE6-E80FD9343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D45997-44F1-4346-8DF7-CF3153416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B33F7-4F69-4772-8F3B-AD064DD67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6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C02A2-9811-4C62-A3D6-471D939E0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FDE343-38CE-4D93-A623-B350857F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AABF-599C-461D-9AF1-1784101716B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BBFF9-82B3-4B3F-AB60-FABA8829E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81F06-9BDB-4C59-9B4C-CDFDBC425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B33F7-4F69-4772-8F3B-AD064DD67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59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0E1D36-8206-4F68-BCFC-C2C317AB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AABF-599C-461D-9AF1-1784101716B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FC667-3E11-4A88-98B8-F29C3C3F0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84B7E-C9BE-4BFD-9670-4F2A7FC6F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B33F7-4F69-4772-8F3B-AD064DD67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78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CA730-6E28-40C0-90AA-4113EA44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DF2D-5468-471F-B092-710BDDF6B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7D67D-5500-4F7E-B348-F6E62064A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01C4F-2382-417C-ABA3-BC241BDE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AABF-599C-461D-9AF1-1784101716B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78EEF-779F-4B91-9F0D-9E250610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4DB96-7DF4-4408-A063-CBF9F5A4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B33F7-4F69-4772-8F3B-AD064DD67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86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87E4-DEA1-49AF-95E4-9B9A13D94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8D8665-3347-4CAF-9C61-A736CD44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5FD27-DAB9-447C-B540-686E06014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43D29-B79C-4AF1-A810-6E3A232D6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AABF-599C-461D-9AF1-1784101716B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BF951-14CB-473E-B72E-F1893F1EC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C6D5F-37E2-4335-A41C-40A1986E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B33F7-4F69-4772-8F3B-AD064DD67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41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5EDC34-8B42-4AF0-8020-EA55D0A68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0682A-7A1B-488A-BAD4-079E8648B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5C52-5CDE-4764-AECA-F586FBB0B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AABF-599C-461D-9AF1-1784101716B0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E0B03-6870-4B79-B4DB-0066682DE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E2838-4546-4DBD-838E-587101703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B33F7-4F69-4772-8F3B-AD064DD67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1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hyperphysics.phy-astr.gsu.edu/hbase/electric/resis.html#c2" TargetMode="External"/><Relationship Id="rId2" Type="http://schemas.openxmlformats.org/officeDocument/2006/relationships/hyperlink" Target="http://hyperphysics.phy-astr.gsu.edu/hbase/electric/ohmlaw.html#c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youtube.com/watch?v=LcyqJWvZi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hyperlink" Target="https://www.youtube.com/watch?v=WI0pGk0MMh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falstad.com/moto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www.falstad.com/generator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14BCAF-BC78-4785-B0C4-2DD260514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44" y="567559"/>
            <a:ext cx="11519338" cy="57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7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62FB-2A21-406F-A19C-6580CCD6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Ohm’s Law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F6FD7-070F-4A86-89B4-68D092F04169}"/>
              </a:ext>
            </a:extLst>
          </p:cNvPr>
          <p:cNvSpPr txBox="1"/>
          <p:nvPr/>
        </p:nvSpPr>
        <p:spPr>
          <a:xfrm>
            <a:off x="1000126" y="1690687"/>
            <a:ext cx="1051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battery voltage is 6.0 volts.  The current is measured to be 480 ma (milliamperes).  What is the resistance of the glowing filament?</a:t>
            </a:r>
          </a:p>
          <a:p>
            <a:endParaRPr lang="en-US" sz="2800" dirty="0"/>
          </a:p>
          <a:p>
            <a:pPr lvl="5"/>
            <a:r>
              <a:rPr lang="en-US" sz="2800" dirty="0"/>
              <a:t>R = E / I = 6.0 / 0.480 = 12.5 ohms</a:t>
            </a:r>
            <a:endParaRPr lang="en-US" dirty="0"/>
          </a:p>
        </p:txBody>
      </p:sp>
      <p:pic>
        <p:nvPicPr>
          <p:cNvPr id="3074" name="Picture 2" descr="https://lh5.googleusercontent.com/FDs8MuutlZ4MtKmfWSttxpYUOk3sXQ9KLIV54jxGNzbmME6UgejoWtgTsqYPrvVtIB1d5OpGy566sYfLzvOfbRRukor7_B1E0mpHVdMwhp0TpLa5XFgmQ4eL7WGNyBNqR0F39PBk4y0">
            <a:extLst>
              <a:ext uri="{FF2B5EF4-FFF2-40B4-BE49-F238E27FC236}">
                <a16:creationId xmlns:a16="http://schemas.microsoft.com/office/drawing/2014/main" id="{DEF13D26-DD2B-46EC-8C61-7194D4E1C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889" y="3506569"/>
            <a:ext cx="5958221" cy="298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343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62FB-2A21-406F-A19C-6580CCD6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Ohm’s Law: Points to Ponder</a:t>
            </a:r>
          </a:p>
        </p:txBody>
      </p:sp>
      <p:pic>
        <p:nvPicPr>
          <p:cNvPr id="4098" name="Picture 2" descr="https://lh5.googleusercontent.com/f580cMzZgxm5WiVwjICntGPBYcCz3C96d5QI227Bvvmi4QuHHwizZO0ljDzbpo333anzEo53RzUjEfLSwBtySBm_slaMAiT8cLNnzRE9aUgja8g5NJhRu2sCEXhYBibz5N3ZffNZVQQ">
            <a:extLst>
              <a:ext uri="{FF2B5EF4-FFF2-40B4-BE49-F238E27FC236}">
                <a16:creationId xmlns:a16="http://schemas.microsoft.com/office/drawing/2014/main" id="{1D716A05-FCA6-4AFF-A9F2-0A6CA5268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231231"/>
            <a:ext cx="34480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3.googleusercontent.com/7bybeHzCAtirFVPwde_GldvEFS7LB5DtBHoubCvT6lM45W_YXOW5wJv1aOEYu9LWX1gLUY1twEbQSYCL9qJD4QRBJ4IKJO4wI4RnYgVNrCI8kCExk7e5jDOV_hy1pI4o4EYl43R5IvI">
            <a:extLst>
              <a:ext uri="{FF2B5EF4-FFF2-40B4-BE49-F238E27FC236}">
                <a16:creationId xmlns:a16="http://schemas.microsoft.com/office/drawing/2014/main" id="{91C7A6D7-4761-457B-BDF7-0F7B375B1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114" y="2041017"/>
            <a:ext cx="3771898" cy="382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5.googleusercontent.com/VTmmiuZyS6eDGxUHsQ5QcOwbaPIFPka0EklHGcf2CbBLV9DS6UFS8a3Oh_zcoDR1Z2GJ-nTRMoRzhiM1z_OLMXdKj2KWDPpKiWfgPO19P3bqEOnI4Fipxfgos179ea9qGj6mn8e1rmk">
            <a:extLst>
              <a:ext uri="{FF2B5EF4-FFF2-40B4-BE49-F238E27FC236}">
                <a16:creationId xmlns:a16="http://schemas.microsoft.com/office/drawing/2014/main" id="{3F80C7FC-23B2-48C4-82D8-A7B18B4E1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77" y="2867025"/>
            <a:ext cx="3741987" cy="217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592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62FB-2A21-406F-A19C-6580CCD6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8158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Watt’s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889021-FE04-4DB2-A65E-551474858677}"/>
                  </a:ext>
                </a:extLst>
              </p:cNvPr>
              <p:cNvSpPr txBox="1"/>
              <p:nvPr/>
            </p:nvSpPr>
            <p:spPr>
              <a:xfrm>
                <a:off x="881555" y="1492468"/>
                <a:ext cx="10428890" cy="411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Electric power, like mechanical power, is the rate of doing work, measured in watts and symbolized with the letter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Where:</a:t>
                </a:r>
              </a:p>
              <a:p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electric charge in coulombs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is time in seconds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is electric potential or voltage in volts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 is electric current in amperes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889021-FE04-4DB2-A65E-551474858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55" y="1492468"/>
                <a:ext cx="10428890" cy="4110164"/>
              </a:xfrm>
              <a:prstGeom prst="rect">
                <a:avLst/>
              </a:prstGeom>
              <a:blipFill>
                <a:blip r:embed="rId2"/>
                <a:stretch>
                  <a:fillRect l="-936" t="-1187" r="-994" b="-2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559C7D5-DA3E-42C2-B693-82022978F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031" y="3735620"/>
            <a:ext cx="2576414" cy="225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23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62FB-2A21-406F-A19C-6580CCD6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Watts’s Law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BF6FD7-070F-4A86-89B4-68D092F04169}"/>
                  </a:ext>
                </a:extLst>
              </p:cNvPr>
              <p:cNvSpPr txBox="1"/>
              <p:nvPr/>
            </p:nvSpPr>
            <p:spPr>
              <a:xfrm>
                <a:off x="1000126" y="1690687"/>
                <a:ext cx="105156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 battery voltage is 6.0 volts.  The current is measured to be 480 ma (milliamperes).  What is the power being generated (and consumed)?</a:t>
                </a:r>
              </a:p>
              <a:p>
                <a:endParaRPr lang="en-US" sz="2800" dirty="0"/>
              </a:p>
              <a:p>
                <a:pPr lvl="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𝟒𝟖𝟎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𝟖𝟖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𝒘𝒂𝒕𝒕𝒔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BF6FD7-070F-4A86-89B4-68D092F04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26" y="1690687"/>
                <a:ext cx="10515600" cy="1754326"/>
              </a:xfrm>
              <a:prstGeom prst="rect">
                <a:avLst/>
              </a:prstGeom>
              <a:blipFill>
                <a:blip r:embed="rId2"/>
                <a:stretch>
                  <a:fillRect l="-1159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lh5.googleusercontent.com/FDs8MuutlZ4MtKmfWSttxpYUOk3sXQ9KLIV54jxGNzbmME6UgejoWtgTsqYPrvVtIB1d5OpGy566sYfLzvOfbRRukor7_B1E0mpHVdMwhp0TpLa5XFgmQ4eL7WGNyBNqR0F39PBk4y0">
            <a:extLst>
              <a:ext uri="{FF2B5EF4-FFF2-40B4-BE49-F238E27FC236}">
                <a16:creationId xmlns:a16="http://schemas.microsoft.com/office/drawing/2014/main" id="{DEF13D26-DD2B-46EC-8C61-7194D4E1C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479" y="3801762"/>
            <a:ext cx="5449042" cy="273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584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62FB-2A21-406F-A19C-6580CCD6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Watt’s Law: Points to Ponder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D7ED4-D925-4EB8-83F2-E9294847D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23" y="2779827"/>
            <a:ext cx="4096731" cy="23035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DC0E55-5BA3-4658-B1E2-BCA0AF919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939" y="2403258"/>
            <a:ext cx="3056709" cy="3056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C95360-43DD-433E-BB69-B50E9CAB0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811" y="2673619"/>
            <a:ext cx="3715566" cy="247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72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4F387-9F0E-43F5-A980-0212D0C84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116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Electricity Must Obey the Law(s)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B6CA5-8333-45A7-BFD7-4D2D6CF33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855"/>
            <a:ext cx="10515600" cy="48001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three “laws” that hold true for basic electrical circuits: </a:t>
            </a:r>
            <a:r>
              <a:rPr lang="en-US" dirty="0">
                <a:hlinkClick r:id="rId2"/>
              </a:rPr>
              <a:t>Ohm’s Law, Voltage Law and Current Law</a:t>
            </a:r>
            <a:r>
              <a:rPr lang="en-US" dirty="0"/>
              <a:t>.  Other relationships can be derived from these three laws.</a:t>
            </a:r>
          </a:p>
          <a:p>
            <a:pPr marL="0" indent="0">
              <a:buNone/>
            </a:pPr>
            <a:r>
              <a:rPr lang="en-US" dirty="0"/>
              <a:t>These laws are useful in designing and analyzing electrical circuits.  For instance, using these laws, it’s possible to determine how resistors behave in combination: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>
                <a:hlinkClick r:id="rId3"/>
              </a:rPr>
              <a:t>Resistor Combinations</a:t>
            </a:r>
            <a:br>
              <a:rPr lang="en-US" dirty="0"/>
            </a:br>
            <a:r>
              <a:rPr lang="en-US" dirty="0">
                <a:hlinkClick r:id="rId3"/>
              </a:rPr>
              <a:t>Resistors in Series and Parallel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249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61B8-5796-4E74-9A35-48E4507EA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468"/>
            <a:ext cx="9144000" cy="6206247"/>
          </a:xfrm>
        </p:spPr>
        <p:txBody>
          <a:bodyPr anchor="ctr"/>
          <a:lstStyle/>
          <a:p>
            <a:r>
              <a:rPr lang="en-US"/>
              <a:t>Magnetism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84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F302-FBBD-43AF-AF9D-CF2BCFD2F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311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 is Magnetism?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DD926-38E1-4E05-8AB9-A6786B7EC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2513"/>
            <a:ext cx="10515600" cy="31205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Magnetism</a:t>
            </a:r>
            <a:r>
              <a:rPr lang="en-US" dirty="0"/>
              <a:t> is a force of attraction or of repulsion that acts at a distance. It is due to a </a:t>
            </a:r>
            <a:r>
              <a:rPr lang="en-US" i="1" dirty="0"/>
              <a:t>magnetic field</a:t>
            </a:r>
            <a:r>
              <a:rPr lang="en-US" dirty="0"/>
              <a:t>, which is caused by moving electrically charged particles. It is also inherent in ferromagnetic materials such as iron, nickel and cobalt.</a:t>
            </a:r>
          </a:p>
          <a:p>
            <a:pPr marL="0" indent="0">
              <a:buNone/>
            </a:pPr>
            <a:r>
              <a:rPr lang="en-US" dirty="0"/>
              <a:t>A magnetic field consists of imaginary lines of flux coming from moving or spinning electrically charged particles. Examples include the spin of a proton and the motion of electrons through a wire in an electric circuit.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1DFDC-38F2-4549-96EE-34AC8C9B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886" y="4253078"/>
            <a:ext cx="3020228" cy="24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6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5DCE8-F987-4380-880A-13DDE44F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322"/>
          </a:xfrm>
        </p:spPr>
        <p:txBody>
          <a:bodyPr/>
          <a:lstStyle/>
          <a:p>
            <a:pPr algn="ctr"/>
            <a:r>
              <a:rPr lang="en-US" dirty="0"/>
              <a:t>Magnetic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241B5-27FA-4E03-B5CA-8A9578DE9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53447"/>
            <a:ext cx="11455400" cy="103255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Attraction</a:t>
            </a:r>
          </a:p>
          <a:p>
            <a:pPr marL="0" indent="0">
              <a:buNone/>
            </a:pPr>
            <a:r>
              <a:rPr lang="en-US" sz="2000" dirty="0"/>
              <a:t>When two magnets or magnetic objects are close to each other, there is a force that attracts the opposite poles together.</a:t>
            </a:r>
          </a:p>
        </p:txBody>
      </p:sp>
      <p:pic>
        <p:nvPicPr>
          <p:cNvPr id="1028" name="Picture 4" descr="Force attracts N to S">
            <a:extLst>
              <a:ext uri="{FF2B5EF4-FFF2-40B4-BE49-F238E27FC236}">
                <a16:creationId xmlns:a16="http://schemas.microsoft.com/office/drawing/2014/main" id="{00703D07-7023-4201-9FDB-56EE6338C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954715"/>
            <a:ext cx="4597401" cy="261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444D44-6B16-453F-A0A2-4C271DC8E9AD}"/>
              </a:ext>
            </a:extLst>
          </p:cNvPr>
          <p:cNvSpPr/>
          <p:nvPr/>
        </p:nvSpPr>
        <p:spPr>
          <a:xfrm>
            <a:off x="342901" y="2427888"/>
            <a:ext cx="11010898" cy="88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Repulsion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prstClr val="black"/>
                </a:solidFill>
              </a:rPr>
              <a:t>When two magnetic objects have like poles facing each other, the magnetic force pushes them apart.</a:t>
            </a:r>
          </a:p>
        </p:txBody>
      </p:sp>
      <p:pic>
        <p:nvPicPr>
          <p:cNvPr id="1030" name="Picture 6" descr="Force pushes magnetic objects apart">
            <a:extLst>
              <a:ext uri="{FF2B5EF4-FFF2-40B4-BE49-F238E27FC236}">
                <a16:creationId xmlns:a16="http://schemas.microsoft.com/office/drawing/2014/main" id="{B5434C57-82F8-4FD8-BA3D-E7B3DE099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3635897"/>
            <a:ext cx="4307682" cy="309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287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7DF3E2-67E4-4012-99C8-1D4405EFA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"/>
            <a:ext cx="9048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41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C941-3C8A-4D4B-BA29-48900F60A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034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F5F1F-F12E-47AD-B393-448B9FC80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6448" cy="3660775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Is charge flowing along a closed path.</a:t>
            </a:r>
          </a:p>
          <a:p>
            <a:pPr marL="342900" lvl="0" indent="-342900">
              <a:lnSpc>
                <a:spcPct val="100000"/>
              </a:lnSpc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Flows along conductive materials.</a:t>
            </a:r>
          </a:p>
          <a:p>
            <a:pPr marL="342900" lvl="0" indent="-342900">
              <a:lnSpc>
                <a:spcPct val="100000"/>
              </a:lnSpc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Convertible to/from other forms of energy (mechanical, heat, light, chemical).</a:t>
            </a:r>
          </a:p>
          <a:p>
            <a:pPr marL="342900" lvl="0" indent="-342900">
              <a:lnSpc>
                <a:spcPct val="100000"/>
              </a:lnSpc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Electronics is the science of controlling electricity.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284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F3A80-74DA-4E5F-A129-569FD34D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4484"/>
          </a:xfrm>
        </p:spPr>
        <p:txBody>
          <a:bodyPr/>
          <a:lstStyle/>
          <a:p>
            <a:pPr algn="ctr"/>
            <a:r>
              <a:rPr lang="en-US" dirty="0"/>
              <a:t>Magnetic Domain Alignment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C256D-B746-4F5E-90B5-DE9FD3F45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1"/>
            <a:ext cx="10515600" cy="13588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applied external magnetic field, over time, can cause the magnetic dipoles to align in the same direction, creating a net N-S magnetic field which remains when the external field is removed.</a:t>
            </a:r>
          </a:p>
        </p:txBody>
      </p:sp>
      <p:pic>
        <p:nvPicPr>
          <p:cNvPr id="1028" name="Picture 4" descr="Learn Para, Dia, and Ferromagnetic Materials in 4 minutes.">
            <a:extLst>
              <a:ext uri="{FF2B5EF4-FFF2-40B4-BE49-F238E27FC236}">
                <a16:creationId xmlns:a16="http://schemas.microsoft.com/office/drawing/2014/main" id="{DCC557CD-D1CD-422E-BC7B-F9563D6B1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1" y="2926383"/>
            <a:ext cx="4089212" cy="308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C51681-3F2D-45FA-B294-15E8A7FC1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912" y="2616200"/>
            <a:ext cx="7709088" cy="387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88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5DCE8-F987-4380-880A-13DDE44F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322"/>
          </a:xfrm>
        </p:spPr>
        <p:txBody>
          <a:bodyPr/>
          <a:lstStyle/>
          <a:p>
            <a:pPr algn="ctr"/>
            <a:r>
              <a:rPr lang="en-US" dirty="0"/>
              <a:t>Magnetic and Electric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241B5-27FA-4E03-B5CA-8A9578DE9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53447"/>
            <a:ext cx="11455400" cy="2065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Similarities</a:t>
            </a:r>
          </a:p>
          <a:p>
            <a:pPr marL="0" indent="0">
              <a:buNone/>
            </a:pPr>
            <a:r>
              <a:rPr lang="en-US" dirty="0"/>
              <a:t>Just as the positive (+) and negative (−) electrical charges attract each other, the N and S poles of a magnet attract each other.</a:t>
            </a:r>
          </a:p>
          <a:p>
            <a:pPr marL="0" indent="0">
              <a:buNone/>
            </a:pPr>
            <a:r>
              <a:rPr lang="en-US" dirty="0"/>
              <a:t>In electricity like charges repel, and in magnetism like poles repel.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44D44-6B16-453F-A0A2-4C271DC8E9AD}"/>
              </a:ext>
            </a:extLst>
          </p:cNvPr>
          <p:cNvSpPr/>
          <p:nvPr/>
        </p:nvSpPr>
        <p:spPr>
          <a:xfrm>
            <a:off x="342900" y="3526605"/>
            <a:ext cx="11010898" cy="312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3200" b="1" dirty="0">
                <a:solidFill>
                  <a:prstClr val="black"/>
                </a:solidFill>
              </a:rPr>
              <a:t>Differences</a:t>
            </a:r>
          </a:p>
          <a:p>
            <a:r>
              <a:rPr lang="en-US" sz="2800" dirty="0"/>
              <a:t>The magnetic field is a dipole field. That means that every magnet must have two poles.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On the other hand, a positive (+) or negative (−) electrical charge can stand alone. Electrical charges are called monopoles, since they can exist without the opposite charge.</a:t>
            </a:r>
          </a:p>
        </p:txBody>
      </p:sp>
    </p:spTree>
    <p:extLst>
      <p:ext uri="{BB962C8B-B14F-4D97-AF65-F5344CB8AC3E}">
        <p14:creationId xmlns:p14="http://schemas.microsoft.com/office/powerpoint/2010/main" val="684601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5F409-4FCE-4790-B1E3-2B0F214A1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5306"/>
          </a:xfrm>
        </p:spPr>
        <p:txBody>
          <a:bodyPr/>
          <a:lstStyle/>
          <a:p>
            <a:pPr algn="ctr"/>
            <a:r>
              <a:rPr lang="en-US" dirty="0"/>
              <a:t>Electric and Magnetic Field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1A6D1-7787-40F4-9C72-E6ED979E9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915"/>
            <a:ext cx="10515600" cy="4831048"/>
          </a:xfrm>
        </p:spPr>
        <p:txBody>
          <a:bodyPr>
            <a:normAutofit fontScale="92500"/>
          </a:bodyPr>
          <a:lstStyle/>
          <a:p>
            <a:r>
              <a:rPr lang="en-US" dirty="0"/>
              <a:t>Moving charge (i.e., electrical current) produces a magnetic field perpendicular to the electric field.</a:t>
            </a:r>
          </a:p>
          <a:p>
            <a:r>
              <a:rPr lang="en-US" dirty="0"/>
              <a:t>A change in current produces a fluctuation in the associated magnetic field.</a:t>
            </a:r>
          </a:p>
          <a:p>
            <a:r>
              <a:rPr lang="en-US" dirty="0"/>
              <a:t>A moving magnetic field produces a current in a conductor perpendicular to the magnetic field movement.</a:t>
            </a:r>
          </a:p>
          <a:p>
            <a:r>
              <a:rPr lang="en-US" dirty="0"/>
              <a:t>A fluctuation in the magnetic field produces a change in the associated current.</a:t>
            </a:r>
          </a:p>
          <a:p>
            <a:r>
              <a:rPr lang="en-US" dirty="0"/>
              <a:t>The moving current and/or fluctuating magnetic field produces a force which is perpendicular to the plane of both.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relationship is referred to as electromagnetism.</a:t>
            </a:r>
          </a:p>
        </p:txBody>
      </p:sp>
    </p:spTree>
    <p:extLst>
      <p:ext uri="{BB962C8B-B14F-4D97-AF65-F5344CB8AC3E}">
        <p14:creationId xmlns:p14="http://schemas.microsoft.com/office/powerpoint/2010/main" val="3203279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5DCE8-F987-4380-880A-13DDE44F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322"/>
          </a:xfrm>
        </p:spPr>
        <p:txBody>
          <a:bodyPr/>
          <a:lstStyle/>
          <a:p>
            <a:pPr algn="ctr"/>
            <a:r>
              <a:rPr lang="en-US" dirty="0"/>
              <a:t>Curl Right Hand Rules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D86165-C6DC-4419-91B2-4D458B54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11" y="1563893"/>
            <a:ext cx="4280316" cy="4280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C7FD77-7D28-4928-B1AF-32C203740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438" y="1772685"/>
            <a:ext cx="6064751" cy="37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6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5DCE8-F987-4380-880A-13DDE44F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322"/>
          </a:xfrm>
        </p:spPr>
        <p:txBody>
          <a:bodyPr/>
          <a:lstStyle/>
          <a:p>
            <a:pPr algn="ctr"/>
            <a:r>
              <a:rPr lang="en-US" dirty="0"/>
              <a:t>Lorentz Force Rule</a:t>
            </a:r>
          </a:p>
        </p:txBody>
      </p:sp>
      <p:pic>
        <p:nvPicPr>
          <p:cNvPr id="3074" name="Picture 2" descr="What is the expression for magnetic moment of a current carrying straight  wire? - Quora">
            <a:extLst>
              <a:ext uri="{FF2B5EF4-FFF2-40B4-BE49-F238E27FC236}">
                <a16:creationId xmlns:a16="http://schemas.microsoft.com/office/drawing/2014/main" id="{2D60C9EC-D783-4509-B869-8E3217AA6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30" y="1774134"/>
            <a:ext cx="8010939" cy="479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524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55558-1C32-4763-9DD2-DE1EE1629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6129"/>
          </a:xfrm>
        </p:spPr>
        <p:txBody>
          <a:bodyPr/>
          <a:lstStyle/>
          <a:p>
            <a:pPr algn="ctr"/>
            <a:r>
              <a:rPr lang="en-US" dirty="0"/>
              <a:t>Electromagnetic Relay (Part 1)</a:t>
            </a:r>
          </a:p>
        </p:txBody>
      </p:sp>
      <p:pic>
        <p:nvPicPr>
          <p:cNvPr id="5122" name="Picture 2" descr="Identify Terminal Pins of A Relay Without Reference to Datasheet |  Tutorials of Cytron Technologies">
            <a:extLst>
              <a:ext uri="{FF2B5EF4-FFF2-40B4-BE49-F238E27FC236}">
                <a16:creationId xmlns:a16="http://schemas.microsoft.com/office/drawing/2014/main" id="{DE922728-785E-4B8F-8834-19101E65B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1" y="2020390"/>
            <a:ext cx="3975574" cy="353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lay songle srd-05vdc-sl-c 10a">
            <a:extLst>
              <a:ext uri="{FF2B5EF4-FFF2-40B4-BE49-F238E27FC236}">
                <a16:creationId xmlns:a16="http://schemas.microsoft.com/office/drawing/2014/main" id="{8F16E0A0-F4E2-49D6-B9C6-72AEA00A1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26" y="1137034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0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55558-1C32-4763-9DD2-DE1EE1629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6129"/>
          </a:xfrm>
        </p:spPr>
        <p:txBody>
          <a:bodyPr/>
          <a:lstStyle/>
          <a:p>
            <a:pPr algn="ctr"/>
            <a:r>
              <a:rPr lang="en-US" dirty="0"/>
              <a:t>Electromagnetic Relay (Part 2)</a:t>
            </a:r>
          </a:p>
        </p:txBody>
      </p:sp>
      <p:pic>
        <p:nvPicPr>
          <p:cNvPr id="5122" name="Picture 2" descr="Identify Terminal Pins of A Relay Without Reference to Datasheet |  Tutorials of Cytron Technologies">
            <a:extLst>
              <a:ext uri="{FF2B5EF4-FFF2-40B4-BE49-F238E27FC236}">
                <a16:creationId xmlns:a16="http://schemas.microsoft.com/office/drawing/2014/main" id="{DE922728-785E-4B8F-8834-19101E65B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1" y="2020390"/>
            <a:ext cx="3975574" cy="353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D02E9A-63CF-4880-A9E4-DF7E9EF19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7" y="1779128"/>
            <a:ext cx="6175986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2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2352-5CAC-47F4-8753-A8DAB5DD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59" y="150935"/>
            <a:ext cx="10515600" cy="58303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DC Motors - Homopolar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34240-B9F0-4F73-B203-98B834C65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116" y="5967776"/>
            <a:ext cx="3302285" cy="341242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Homopolar Motor Video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60958-B3BB-41B6-ABE2-B41FF5E78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687" y="1202859"/>
            <a:ext cx="3897953" cy="4343175"/>
          </a:xfrm>
          <a:prstGeom prst="rect">
            <a:avLst/>
          </a:prstGeom>
        </p:spPr>
      </p:pic>
      <p:pic>
        <p:nvPicPr>
          <p:cNvPr id="1026" name="Picture 2" descr="The Dynamic Homopolar Motor Especially For Kids - Uplifting Mayhem">
            <a:extLst>
              <a:ext uri="{FF2B5EF4-FFF2-40B4-BE49-F238E27FC236}">
                <a16:creationId xmlns:a16="http://schemas.microsoft.com/office/drawing/2014/main" id="{93EA0D34-3F31-49DB-A064-0321BC1B5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10" y="898938"/>
            <a:ext cx="2949272" cy="491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Build a Homopolar Motor - YouTube">
            <a:extLst>
              <a:ext uri="{FF2B5EF4-FFF2-40B4-BE49-F238E27FC236}">
                <a16:creationId xmlns:a16="http://schemas.microsoft.com/office/drawing/2014/main" id="{DDD469F9-762D-46EF-BE1E-1CEDF78FE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734" y="2554357"/>
            <a:ext cx="3498573" cy="196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099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2352-5CAC-47F4-8753-A8DAB5DD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59" y="150935"/>
            <a:ext cx="10515600" cy="58303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DC Motors - Commutator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34240-B9F0-4F73-B203-98B834C65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116" y="5967776"/>
            <a:ext cx="3302285" cy="341242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Simple Commutator Motor Video</a:t>
            </a:r>
            <a:endParaRPr lang="en-US" dirty="0"/>
          </a:p>
        </p:txBody>
      </p:sp>
      <p:pic>
        <p:nvPicPr>
          <p:cNvPr id="5" name="Picture 2" descr="Academic Year Electromagnetism">
            <a:extLst>
              <a:ext uri="{FF2B5EF4-FFF2-40B4-BE49-F238E27FC236}">
                <a16:creationId xmlns:a16="http://schemas.microsoft.com/office/drawing/2014/main" id="{6DFE2278-C874-4804-A135-1FEC31EA9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59" y="1528455"/>
            <a:ext cx="5119100" cy="343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afety Pin Motor | sciphile.org">
            <a:extLst>
              <a:ext uri="{FF2B5EF4-FFF2-40B4-BE49-F238E27FC236}">
                <a16:creationId xmlns:a16="http://schemas.microsoft.com/office/drawing/2014/main" id="{7731363A-8591-4F63-950D-39064C479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806" y="1607799"/>
            <a:ext cx="5065253" cy="335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819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2352-5CAC-47F4-8753-A8DAB5DD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59" y="150935"/>
            <a:ext cx="10515600" cy="58303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DC Motors - Commutator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34240-B9F0-4F73-B203-98B834C65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59" y="6143945"/>
            <a:ext cx="3302285" cy="34124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Falstad</a:t>
            </a:r>
            <a:r>
              <a:rPr lang="en-US" dirty="0">
                <a:hlinkClick r:id="rId2"/>
              </a:rPr>
              <a:t> DC Motor Simulation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03E24-A9FE-48A0-8484-743CC6F71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05" y="1906405"/>
            <a:ext cx="4406413" cy="2829981"/>
          </a:xfrm>
          <a:prstGeom prst="rect">
            <a:avLst/>
          </a:prstGeom>
        </p:spPr>
      </p:pic>
      <p:pic>
        <p:nvPicPr>
          <p:cNvPr id="2050" name="Picture 2" descr="Motors and Selecting the Right One - learn.sparkfun.com">
            <a:extLst>
              <a:ext uri="{FF2B5EF4-FFF2-40B4-BE49-F238E27FC236}">
                <a16:creationId xmlns:a16="http://schemas.microsoft.com/office/drawing/2014/main" id="{04E438CB-29BF-4F85-AB02-4C6B4F716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70" y="831893"/>
            <a:ext cx="3565989" cy="534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062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F0E704-5AD4-4B6B-A862-D352EB5D9F0C}"/>
              </a:ext>
            </a:extLst>
          </p:cNvPr>
          <p:cNvSpPr txBox="1"/>
          <p:nvPr/>
        </p:nvSpPr>
        <p:spPr>
          <a:xfrm>
            <a:off x="1366344" y="383731"/>
            <a:ext cx="9259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Simple Electrical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FEAA9-1503-45F7-8A26-16F82D582DA1}"/>
              </a:ext>
            </a:extLst>
          </p:cNvPr>
          <p:cNvSpPr txBox="1"/>
          <p:nvPr/>
        </p:nvSpPr>
        <p:spPr>
          <a:xfrm>
            <a:off x="515006" y="1698835"/>
            <a:ext cx="1116198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Chemical reaction in battery produces electrical charge, which flows along the wire, producing light and heat energy inside bulb.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57669-19A3-46D7-9E57-27B3D164D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304" y="3053052"/>
            <a:ext cx="6787695" cy="342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53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2352-5CAC-47F4-8753-A8DAB5DD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59" y="150935"/>
            <a:ext cx="10515600" cy="58303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DC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34240-B9F0-4F73-B203-98B834C65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59" y="6143945"/>
            <a:ext cx="3302285" cy="34124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Falstad</a:t>
            </a:r>
            <a:r>
              <a:rPr lang="en-US" dirty="0">
                <a:hlinkClick r:id="rId2"/>
              </a:rPr>
              <a:t> DC Generator Simulation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18F5B-7A97-45C2-A7AD-B6169746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293" y="969709"/>
            <a:ext cx="6983413" cy="49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04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62FB-2A21-406F-A19C-6580CCD6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2751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Semiconductor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790D2-4881-41AC-8B7E-8475FF8BA1D2}"/>
              </a:ext>
            </a:extLst>
          </p:cNvPr>
          <p:cNvSpPr txBox="1"/>
          <p:nvPr/>
        </p:nvSpPr>
        <p:spPr>
          <a:xfrm>
            <a:off x="838201" y="1690687"/>
            <a:ext cx="107346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substance having conductivity between that of an insulator and that of most metals, either due to the addition of an impurity or because of temperature effects.</a:t>
            </a:r>
          </a:p>
        </p:txBody>
      </p:sp>
      <p:pic>
        <p:nvPicPr>
          <p:cNvPr id="5122" name="Picture 2" descr="https://lh4.googleusercontent.com/-HIJhzoT9oHEql6aYDQ4nd8I1cKilVOidT7pwIlJAn7eZyYSMYB_Nmo37GQrXrpBewa5Ux_9S3GD2lEtCmMx82OnSRPPqulLSj5JTzvNReHxX6AiRMv_HQ_PtsIPXiSxP-DvR-ARUZU">
            <a:extLst>
              <a:ext uri="{FF2B5EF4-FFF2-40B4-BE49-F238E27FC236}">
                <a16:creationId xmlns:a16="http://schemas.microsoft.com/office/drawing/2014/main" id="{34CACEA8-BC81-4FFD-B975-551B5311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4086225"/>
            <a:ext cx="4762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6.googleusercontent.com/079sIEQoubi41DkUhJLt6qMrcqWz-OxFCTvHHPKcVtHspaQpj1lUEeOIJzQYwZPfAZmDltXBTuKQB9K-CzDf_-hpWNjxixz_aMN-8jz0iaJ-c0leMWa5l_fDn3_NZlrzlAH51u3iYVg">
            <a:extLst>
              <a:ext uri="{FF2B5EF4-FFF2-40B4-BE49-F238E27FC236}">
                <a16:creationId xmlns:a16="http://schemas.microsoft.com/office/drawing/2014/main" id="{75B9FDEC-6D9B-412F-B579-CA69C0F82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374" y="3005136"/>
            <a:ext cx="4137501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C8C4E-AD72-4A1C-A8FF-D2C4D809806A}"/>
              </a:ext>
            </a:extLst>
          </p:cNvPr>
          <p:cNvSpPr txBox="1"/>
          <p:nvPr/>
        </p:nvSpPr>
        <p:spPr>
          <a:xfrm>
            <a:off x="3133725" y="3551486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Diode</a:t>
            </a:r>
          </a:p>
        </p:txBody>
      </p:sp>
    </p:spTree>
    <p:extLst>
      <p:ext uri="{BB962C8B-B14F-4D97-AF65-F5344CB8AC3E}">
        <p14:creationId xmlns:p14="http://schemas.microsoft.com/office/powerpoint/2010/main" val="3749631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62FB-2A21-406F-A19C-6580CCD6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LED – Light Emitting Diode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549423-E665-4124-8F39-6FC1449F5C4E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BF7552-2695-45A2-8672-FEFC457130FD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C2DD30-93AA-42C5-81F0-E17A20B6C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186" y="1731117"/>
            <a:ext cx="6223627" cy="476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1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62FB-2A21-406F-A19C-6580CCD6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" sz="6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 – Connections</a:t>
            </a:r>
            <a:endParaRPr lang="en-US" sz="6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549423-E665-4124-8F39-6FC1449F5C4E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BF7552-2695-45A2-8672-FEFC457130FD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86A05C-2D8E-42BB-A992-F24EC46E693E}"/>
              </a:ext>
            </a:extLst>
          </p:cNvPr>
          <p:cNvSpPr txBox="1"/>
          <p:nvPr/>
        </p:nvSpPr>
        <p:spPr>
          <a:xfrm>
            <a:off x="419100" y="1762126"/>
            <a:ext cx="108680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Light is emitted only when electricity flows from anode (+) to cathode (-).  An LED is a diode because it will NOT allow current to flow the other direction.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1F34C-92AC-4E1D-8608-A81C4BD11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027" y="3608785"/>
            <a:ext cx="6606169" cy="292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32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62FB-2A21-406F-A19C-6580CCD6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2011"/>
          </a:xfrm>
        </p:spPr>
        <p:txBody>
          <a:bodyPr>
            <a:normAutofit/>
          </a:bodyPr>
          <a:lstStyle/>
          <a:p>
            <a:pPr algn="ctr"/>
            <a:r>
              <a:rPr lang="en" sz="6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 Circuit</a:t>
            </a:r>
            <a:endParaRPr lang="en-US" sz="6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549423-E665-4124-8F39-6FC1449F5C4E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BF7552-2695-45A2-8672-FEFC457130FD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86A05C-2D8E-42BB-A992-F24EC46E693E}"/>
              </a:ext>
            </a:extLst>
          </p:cNvPr>
          <p:cNvSpPr txBox="1"/>
          <p:nvPr/>
        </p:nvSpPr>
        <p:spPr>
          <a:xfrm>
            <a:off x="442912" y="1612174"/>
            <a:ext cx="113061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The resistor limits the amount of current flowing so the LED is not damaged.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74BDB-53A0-4A3C-9FDF-3EC8581A5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944430"/>
            <a:ext cx="4124325" cy="3913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69E810-5794-4356-8531-4960625F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966" y="2708442"/>
            <a:ext cx="4599934" cy="329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56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62FB-2A21-406F-A19C-6580CCD6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2011"/>
          </a:xfrm>
        </p:spPr>
        <p:txBody>
          <a:bodyPr>
            <a:normAutofit/>
          </a:bodyPr>
          <a:lstStyle/>
          <a:p>
            <a:pPr algn="ctr"/>
            <a:r>
              <a:rPr lang="en" sz="6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Logic Levels</a:t>
            </a:r>
            <a:endParaRPr lang="en-US" sz="6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549423-E665-4124-8F39-6FC1449F5C4E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BF7552-2695-45A2-8672-FEFC457130FD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86A05C-2D8E-42BB-A992-F24EC46E693E}"/>
              </a:ext>
            </a:extLst>
          </p:cNvPr>
          <p:cNvSpPr txBox="1"/>
          <p:nvPr/>
        </p:nvSpPr>
        <p:spPr>
          <a:xfrm>
            <a:off x="442912" y="1612174"/>
            <a:ext cx="11306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ts val="2400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Most digital logic circuits are in only two states (LOW and HIGH).  Zero to 0.7 volts registers as being in the LOW (logic 0) state and 2 to 5 volts registers as being in the HIGH (logic 1) state.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C9155-D741-4623-A304-B285807D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30" y="3436872"/>
            <a:ext cx="7284739" cy="317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62FB-2A21-406F-A19C-6580CCD6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2011"/>
          </a:xfrm>
        </p:spPr>
        <p:txBody>
          <a:bodyPr>
            <a:normAutofit/>
          </a:bodyPr>
          <a:lstStyle/>
          <a:p>
            <a:pPr algn="ctr"/>
            <a:r>
              <a:rPr lang="en" sz="4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LED Output Circuit - Active HIGH</a:t>
            </a:r>
            <a:endParaRPr lang="en-US" sz="4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549423-E665-4124-8F39-6FC1449F5C4E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BF7552-2695-45A2-8672-FEFC457130FD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86A05C-2D8E-42BB-A992-F24EC46E693E}"/>
              </a:ext>
            </a:extLst>
          </p:cNvPr>
          <p:cNvSpPr txBox="1"/>
          <p:nvPr/>
        </p:nvSpPr>
        <p:spPr>
          <a:xfrm>
            <a:off x="442912" y="1612174"/>
            <a:ext cx="11306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200" lvl="0">
              <a:spcBef>
                <a:spcPts val="640"/>
              </a:spcBef>
              <a:buClr>
                <a:schemeClr val="dk1"/>
              </a:buClr>
              <a:buSzPts val="3200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When output pin is HIGH (i.e. logic 1, or +4.8 volts), the LED anode is +2.1 volts and the cathode is 0 volts, so current (13.5 ma) flows through the LED and it emits light.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56CE8C-DEEA-40B4-BB25-63F8D9DA2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3244334"/>
            <a:ext cx="2236927" cy="3180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DF2A44-0524-4411-AC9E-9116D9193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702" y="3244334"/>
            <a:ext cx="5304521" cy="33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37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62FB-2A21-406F-A19C-6580CCD6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0700"/>
          </a:xfrm>
        </p:spPr>
        <p:txBody>
          <a:bodyPr>
            <a:normAutofit fontScale="90000"/>
          </a:bodyPr>
          <a:lstStyle/>
          <a:p>
            <a:pPr algn="ctr"/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Exercise: Active HIGH LED (Breadboard)</a:t>
            </a:r>
            <a:endParaRPr lang="en-US" sz="32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549423-E665-4124-8F39-6FC1449F5C4E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BF7552-2695-45A2-8672-FEFC457130FD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9448C-42BE-4222-944E-B768E1650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948773"/>
            <a:ext cx="9782175" cy="581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7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62FB-2A21-406F-A19C-6580CCD6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2011"/>
          </a:xfrm>
        </p:spPr>
        <p:txBody>
          <a:bodyPr>
            <a:normAutofit/>
          </a:bodyPr>
          <a:lstStyle/>
          <a:p>
            <a:pPr algn="ctr"/>
            <a:r>
              <a:rPr lang="en" sz="4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 LED Output Circuit - Active LOW</a:t>
            </a:r>
            <a:endParaRPr lang="en-US" sz="4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549423-E665-4124-8F39-6FC1449F5C4E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BF7552-2695-45A2-8672-FEFC457130FD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86A05C-2D8E-42BB-A992-F24EC46E693E}"/>
              </a:ext>
            </a:extLst>
          </p:cNvPr>
          <p:cNvSpPr txBox="1"/>
          <p:nvPr/>
        </p:nvSpPr>
        <p:spPr>
          <a:xfrm>
            <a:off x="442912" y="1612174"/>
            <a:ext cx="11306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200" lvl="0">
              <a:spcBef>
                <a:spcPts val="640"/>
              </a:spcBef>
              <a:buClr>
                <a:schemeClr val="dk1"/>
              </a:buClr>
              <a:buSzPts val="1100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When output pin is LOW (i.e. logic 0, or 0.0 volts), the LED anode is +3.4 volts and the cathode is 0.25 v, so current (8 ma) flows through the LED and it emits light.</a:t>
            </a:r>
            <a:endParaRPr lang="en-US" sz="4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CEBC8-F5D3-45A0-B4FA-08CC6F8C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873" y="3244334"/>
            <a:ext cx="2528687" cy="36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65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62FB-2A21-406F-A19C-6580CCD6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0700"/>
          </a:xfrm>
        </p:spPr>
        <p:txBody>
          <a:bodyPr>
            <a:normAutofit fontScale="90000"/>
          </a:bodyPr>
          <a:lstStyle/>
          <a:p>
            <a:pPr algn="ctr"/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Exercise: Active LOW LED (Breadboard)</a:t>
            </a:r>
            <a:endParaRPr lang="en-US" sz="32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549423-E665-4124-8F39-6FC1449F5C4E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BF7552-2695-45A2-8672-FEFC457130FD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53D44-3189-403F-B0EF-45BF3E3AE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8" y="1085783"/>
            <a:ext cx="8848724" cy="548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7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F0E704-5AD4-4B6B-A862-D352EB5D9F0C}"/>
              </a:ext>
            </a:extLst>
          </p:cNvPr>
          <p:cNvSpPr txBox="1"/>
          <p:nvPr/>
        </p:nvSpPr>
        <p:spPr>
          <a:xfrm>
            <a:off x="1366344" y="383731"/>
            <a:ext cx="9259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Current Flow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EFEAA9-1503-45F7-8A26-16F82D582DA1}"/>
                  </a:ext>
                </a:extLst>
              </p:cNvPr>
              <p:cNvSpPr txBox="1"/>
              <p:nvPr/>
            </p:nvSpPr>
            <p:spPr>
              <a:xfrm>
                <a:off x="515006" y="1698835"/>
                <a:ext cx="11161987" cy="4510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dk1"/>
                    </a:solidFill>
                    <a:ea typeface="Calibri"/>
                    <a:cs typeface="Calibri"/>
                    <a:sym typeface="Calibri"/>
                  </a:rPr>
                  <a:t>Electrical current is defined as the amount of charge flowing along a conductor per unit time: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∆</m:t>
                          </m:r>
                          <m:r>
                            <a:rPr lang="en-US" sz="24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𝐶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∆</m:t>
                          </m:r>
                          <m:r>
                            <a:rPr lang="en-US" sz="24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b="0" dirty="0">
                  <a:solidFill>
                    <a:schemeClr val="dk1"/>
                  </a:solidFill>
                  <a:sym typeface="Calibri"/>
                </a:endParaRPr>
              </a:p>
              <a:p>
                <a:r>
                  <a:rPr lang="en-US" sz="2400" dirty="0">
                    <a:solidFill>
                      <a:schemeClr val="dk1"/>
                    </a:solidFill>
                    <a:ea typeface="Calibri"/>
                    <a:cs typeface="Calibri"/>
                    <a:sym typeface="Calibri"/>
                  </a:rPr>
                  <a:t>where:</a:t>
                </a:r>
              </a:p>
              <a:p>
                <a:endParaRPr lang="en-US" sz="2400" dirty="0">
                  <a:solidFill>
                    <a:schemeClr val="dk1"/>
                  </a:solidFill>
                  <a:ea typeface="Calibri"/>
                  <a:cs typeface="Calibri"/>
                  <a:sym typeface="Calibri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𝐼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  <a:ea typeface="Calibri"/>
                    <a:cs typeface="Calibri"/>
                    <a:sym typeface="Calibri"/>
                  </a:rPr>
                  <a:t> = Current (in amperes)</a:t>
                </a:r>
                <a:endParaRPr lang="en-US" sz="2400" b="0" i="1" dirty="0">
                  <a:solidFill>
                    <a:schemeClr val="dk1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  <a:ea typeface="Calibri"/>
                    <a:cs typeface="Calibri"/>
                    <a:sym typeface="Calibri"/>
                  </a:rPr>
                  <a:t> = Charge (in coulombs)</a:t>
                </a:r>
                <a:br>
                  <a:rPr lang="en-US" sz="2400" dirty="0">
                    <a:solidFill>
                      <a:schemeClr val="dk1"/>
                    </a:solidFill>
                    <a:ea typeface="Calibri"/>
                    <a:cs typeface="Calibri"/>
                    <a:sym typeface="Calibri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𝑡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  <a:ea typeface="Calibri"/>
                    <a:cs typeface="Calibri"/>
                    <a:sym typeface="Calibri"/>
                  </a:rPr>
                  <a:t> = Time (in seconds) </a:t>
                </a:r>
              </a:p>
              <a:p>
                <a:endParaRPr lang="en-US" sz="3200" dirty="0">
                  <a:solidFill>
                    <a:schemeClr val="dk1"/>
                  </a:solidFill>
                  <a:ea typeface="Calibri"/>
                  <a:cs typeface="Calibri"/>
                  <a:sym typeface="Calibri"/>
                </a:endParaRPr>
              </a:p>
              <a:p>
                <a:r>
                  <a:rPr lang="en-US" sz="2400" dirty="0">
                    <a:solidFill>
                      <a:schemeClr val="dk1"/>
                    </a:solidFill>
                    <a:ea typeface="Calibri"/>
                    <a:cs typeface="Calibri"/>
                    <a:sym typeface="Calibri"/>
                  </a:rPr>
                  <a:t>So, 1 ampere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6.242</m:t>
                    </m:r>
                    <m:r>
                      <a:rPr lang="en-US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∙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18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𝑒𝑙𝑒𝑐𝑡𝑟𝑜𝑛</m:t>
                    </m:r>
                    <m:r>
                      <a:rPr lang="en-US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𝑐h𝑎𝑟𝑔𝑒𝑠</m:t>
                    </m:r>
                    <m:r>
                      <a:rPr lang="en-US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𝑝𝑒𝑟</m:t>
                    </m:r>
                    <m:r>
                      <a:rPr lang="en-US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𝑠𝑒𝑐𝑜𝑛𝑑</m:t>
                    </m:r>
                  </m:oMath>
                </a14:m>
                <a:endParaRPr lang="en-US" sz="2400" dirty="0">
                  <a:solidFill>
                    <a:schemeClr val="dk1"/>
                  </a:solidFill>
                  <a:ea typeface="Calibri"/>
                  <a:cs typeface="Calibri"/>
                  <a:sym typeface="Calibri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EFEAA9-1503-45F7-8A26-16F82D582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06" y="1698835"/>
                <a:ext cx="11161987" cy="4510274"/>
              </a:xfrm>
              <a:prstGeom prst="rect">
                <a:avLst/>
              </a:prstGeom>
              <a:blipFill>
                <a:blip r:embed="rId2"/>
                <a:stretch>
                  <a:fillRect l="-819" t="-1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19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AAF-87AC-45D6-B66A-6C86C85D3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Resistance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8384B7-8446-4C3D-B0EA-C40A759A6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2978"/>
                <a:ext cx="10515600" cy="516446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All materials have some resistance to the flow of charge.</a:t>
                </a:r>
              </a:p>
              <a:p>
                <a:r>
                  <a:rPr lang="en-US" sz="2400" dirty="0"/>
                  <a:t>Resistance is measured in units of ohms (</a:t>
                </a:r>
                <a:r>
                  <a:rPr lang="el-GR" sz="2400" dirty="0"/>
                  <a:t>Ω</a:t>
                </a:r>
                <a:r>
                  <a:rPr lang="en-US" sz="2400" dirty="0"/>
                  <a:t>).</a:t>
                </a:r>
              </a:p>
              <a:p>
                <a:r>
                  <a:rPr lang="en-US" sz="2400" dirty="0"/>
                  <a:t>Metals have low resistance.  (Copper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0.0171 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𝑜h𝑚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𝑚𝑚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𝑚𝑒𝑡𝑒𝑟</m:t>
                        </m:r>
                      </m:den>
                    </m:f>
                  </m:oMath>
                </a14:m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Insulators have high resistance. (Glass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𝑜h𝑚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𝑚𝑚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𝑚𝑒𝑡𝑒𝑟</m:t>
                        </m:r>
                      </m:den>
                    </m:f>
                  </m:oMath>
                </a14:m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Resistors are packaged components with a specific resistance.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8384B7-8446-4C3D-B0EA-C40A759A6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2978"/>
                <a:ext cx="10515600" cy="5164461"/>
              </a:xfrm>
              <a:blipFill>
                <a:blip r:embed="rId2"/>
                <a:stretch>
                  <a:fillRect l="-812"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438F583-5F87-4C9E-B528-DB36063A0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79" y="4397435"/>
            <a:ext cx="2327718" cy="2095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36D6D-FD92-4E3B-859C-2D6B4F8C9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916" y="4397435"/>
            <a:ext cx="4273088" cy="20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75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997F-5A9E-4936-9720-B5C1416DA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8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Resistivity and Conductivity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581EFB-45AF-48A8-8A74-F61DE1606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90557"/>
                <a:ext cx="10515600" cy="54023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electrical resistance of a wire would be expected to be greater for a longer wire, less for a larger cross-sectional wire and would be expected to depend on the material the wire is made of: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𝑟𝑒𝑠𝑖𝑠𝑡𝑖𝑣𝑖𝑡𝑦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𝑜h𝑚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𝑙𝑒𝑛𝑡h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𝑚𝑒𝑡𝑒𝑟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)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𝑐𝑟𝑜𝑠𝑠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𝑠𝑒𝑐𝑡𝑖𝑜𝑛𝑎𝑙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𝑎𝑟𝑒𝑎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𝑚𝑒𝑡𝑒𝑟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Electrical conductivity: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581EFB-45AF-48A8-8A74-F61DE1606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90557"/>
                <a:ext cx="10515600" cy="5402317"/>
              </a:xfrm>
              <a:blipFill>
                <a:blip r:embed="rId2"/>
                <a:stretch>
                  <a:fillRect l="-1217" t="-1919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340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5D56D1-754B-4034-9191-E4435D89D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567" y="179253"/>
            <a:ext cx="7092865" cy="649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66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62FB-2A21-406F-A19C-6580CCD6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Circuit Schematics</a:t>
            </a:r>
          </a:p>
        </p:txBody>
      </p:sp>
      <p:pic>
        <p:nvPicPr>
          <p:cNvPr id="1026" name="Picture 2" descr="https://lh5.googleusercontent.com/DdkJ5F_D_TESsNSF0skxuXCFtXzCNAK7tQtsPFYjpZQBmkekj1dlkVs-2GvHtn7Q2Y2pYU0Z_M6pWr-eO1FbVgxhxs-dRQ1kjsnMZStKkteAX09K8knuTNlJnUuftzc-Ay7H1qLBCY4">
            <a:extLst>
              <a:ext uri="{FF2B5EF4-FFF2-40B4-BE49-F238E27FC236}">
                <a16:creationId xmlns:a16="http://schemas.microsoft.com/office/drawing/2014/main" id="{1AECFE22-0A9E-4AA6-B848-C6F2FC98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19" y="2412805"/>
            <a:ext cx="4399157" cy="293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uKwP6-_KLay5i9h6g1DV7jtJR_Nn_H6Xfp6EJkzBZrNwF-QOEP5COkVxQrOTisy1igzstEmoWMPvy-PcKcDBiFjqvvi7aInjnv2xcaMeJZ2QUTfLmrT4tni20ucR06js6aVhyFapcIs">
            <a:extLst>
              <a:ext uri="{FF2B5EF4-FFF2-40B4-BE49-F238E27FC236}">
                <a16:creationId xmlns:a16="http://schemas.microsoft.com/office/drawing/2014/main" id="{D617E7D9-3020-4DAD-B681-FD11FF72E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276" y="2195396"/>
            <a:ext cx="4027487" cy="353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6.googleusercontent.com/tK7JueerUsHJLscFCrIT75IGn7BkCiRaLEokfwgb6MR7R-gOfk2JXwHntYeKEZLXhWP-yDAbhNJPyOWmcuF0ibEeV0BUOweCpYkSK6Yi499S6PTI8gBR8uXrNpSKR4EZPs8zJGoQcsg">
            <a:extLst>
              <a:ext uri="{FF2B5EF4-FFF2-40B4-BE49-F238E27FC236}">
                <a16:creationId xmlns:a16="http://schemas.microsoft.com/office/drawing/2014/main" id="{5A3F6DBB-2720-4ABC-9DDC-7A270B8C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435" y="1989795"/>
            <a:ext cx="2819927" cy="394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836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62FB-2A21-406F-A19C-6580CCD6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Ohm’s Law</a:t>
            </a:r>
          </a:p>
        </p:txBody>
      </p:sp>
      <p:pic>
        <p:nvPicPr>
          <p:cNvPr id="2050" name="Picture 2" descr="https://lh6.googleusercontent.com/yg3PppvyI24Q1Z_aPEkNB7OIePybKdzLffTkqNbXHelWTbzCQzkplGZ6JMKm4ED5_bopkobmefMzJYo8ahjkzBbiM-smVILYiTW8tBMRwNnVxRZW2N2FnYUDQhprpnjHQPcW7P-NL2s">
            <a:extLst>
              <a:ext uri="{FF2B5EF4-FFF2-40B4-BE49-F238E27FC236}">
                <a16:creationId xmlns:a16="http://schemas.microsoft.com/office/drawing/2014/main" id="{FF1107DA-33D4-4BB8-8D3E-E74FA42EC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35" y="1866302"/>
            <a:ext cx="4091916" cy="444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TJZRwKMwB0KI55mxEzWRcfak5lwnAWiW4caofLTSHUTEtO89aGNxX070Xxo6EOo2ovy-yXwfUmR7BQxJPTWOZDCYOaHeIRYMz8uz_I_I-zDUtoN2l33h8QNNDTWfGT7E7xhCcsmkAMA">
            <a:extLst>
              <a:ext uri="{FF2B5EF4-FFF2-40B4-BE49-F238E27FC236}">
                <a16:creationId xmlns:a16="http://schemas.microsoft.com/office/drawing/2014/main" id="{4A06E86A-DA73-4275-BDA2-B39075C2F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439" y="1690688"/>
            <a:ext cx="5883080" cy="486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30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</TotalTime>
  <Words>1201</Words>
  <Application>Microsoft Office PowerPoint</Application>
  <PresentationFormat>Widescreen</PresentationFormat>
  <Paragraphs>125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PowerPoint Presentation</vt:lpstr>
      <vt:lpstr>Electricity</vt:lpstr>
      <vt:lpstr>PowerPoint Presentation</vt:lpstr>
      <vt:lpstr>PowerPoint Presentation</vt:lpstr>
      <vt:lpstr>Resistance</vt:lpstr>
      <vt:lpstr>Resistivity and Conductivity</vt:lpstr>
      <vt:lpstr>PowerPoint Presentation</vt:lpstr>
      <vt:lpstr>Circuit Schematics</vt:lpstr>
      <vt:lpstr>Ohm’s Law</vt:lpstr>
      <vt:lpstr>Ohm’s Law Example</vt:lpstr>
      <vt:lpstr>Ohm’s Law: Points to Ponder</vt:lpstr>
      <vt:lpstr>Watt’s Law</vt:lpstr>
      <vt:lpstr>Watts’s Law Example</vt:lpstr>
      <vt:lpstr>Watt’s Law: Points to Ponder</vt:lpstr>
      <vt:lpstr>Electricity Must Obey the Law(s)</vt:lpstr>
      <vt:lpstr>Magnetism</vt:lpstr>
      <vt:lpstr>What is Magnetism?</vt:lpstr>
      <vt:lpstr>Magnetic Force</vt:lpstr>
      <vt:lpstr>PowerPoint Presentation</vt:lpstr>
      <vt:lpstr>Magnetic Domain Alignment</vt:lpstr>
      <vt:lpstr>Magnetic and Electric Fields</vt:lpstr>
      <vt:lpstr>Electric and Magnetic Field Relationship</vt:lpstr>
      <vt:lpstr>Curl Right Hand Rules</vt:lpstr>
      <vt:lpstr>Lorentz Force Rule</vt:lpstr>
      <vt:lpstr>Electromagnetic Relay (Part 1)</vt:lpstr>
      <vt:lpstr>Electromagnetic Relay (Part 2)</vt:lpstr>
      <vt:lpstr>DC Motors - Homopolar</vt:lpstr>
      <vt:lpstr>DC Motors - Commutator</vt:lpstr>
      <vt:lpstr>DC Motors - Commutator</vt:lpstr>
      <vt:lpstr>DC Generators</vt:lpstr>
      <vt:lpstr>Semiconductor</vt:lpstr>
      <vt:lpstr>LED – Light Emitting Diode</vt:lpstr>
      <vt:lpstr>LED – Connections</vt:lpstr>
      <vt:lpstr>LED Circuit</vt:lpstr>
      <vt:lpstr>Digital Logic Levels</vt:lpstr>
      <vt:lpstr>Red LED Output Circuit - Active HIGH</vt:lpstr>
      <vt:lpstr>Exercise: Active HIGH LED (Breadboard)</vt:lpstr>
      <vt:lpstr>Blue LED Output Circuit - Active LOW</vt:lpstr>
      <vt:lpstr>Exercise: Active LOW LED (Breadboard)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“Electricity is really just organized lightning”</dc:title>
  <dc:creator>Wayne</dc:creator>
  <cp:lastModifiedBy>Wall, Wayne</cp:lastModifiedBy>
  <cp:revision>37</cp:revision>
  <dcterms:created xsi:type="dcterms:W3CDTF">2021-01-21T03:17:22Z</dcterms:created>
  <dcterms:modified xsi:type="dcterms:W3CDTF">2022-08-21T17:54:24Z</dcterms:modified>
</cp:coreProperties>
</file>